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80" r:id="rId1"/>
  </p:sldMasterIdLst>
  <p:notesMasterIdLst>
    <p:notesMasterId r:id="rId18"/>
  </p:notesMasterIdLst>
  <p:sldIdLst>
    <p:sldId id="256" r:id="rId2"/>
    <p:sldId id="257" r:id="rId3"/>
    <p:sldId id="258" r:id="rId4"/>
    <p:sldId id="260" r:id="rId5"/>
    <p:sldId id="261" r:id="rId6"/>
    <p:sldId id="259" r:id="rId7"/>
    <p:sldId id="270" r:id="rId8"/>
    <p:sldId id="262" r:id="rId9"/>
    <p:sldId id="271" r:id="rId10"/>
    <p:sldId id="264" r:id="rId11"/>
    <p:sldId id="263" r:id="rId12"/>
    <p:sldId id="265" r:id="rId13"/>
    <p:sldId id="266" r:id="rId14"/>
    <p:sldId id="267" r:id="rId15"/>
    <p:sldId id="268" r:id="rId16"/>
    <p:sldId id="26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579"/>
    <a:srgbClr val="941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13"/>
  </p:normalViewPr>
  <p:slideViewPr>
    <p:cSldViewPr snapToGrid="0" snapToObjects="1">
      <p:cViewPr varScale="1">
        <p:scale>
          <a:sx n="95" d="100"/>
          <a:sy n="95" d="100"/>
        </p:scale>
        <p:origin x="200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png>
</file>

<file path=ppt/media/image12.png>
</file>

<file path=ppt/media/image13.png>
</file>

<file path=ppt/media/image2.tiff>
</file>

<file path=ppt/media/image3.tiff>
</file>

<file path=ppt/media/image4.tiff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BD00AF-43CC-F640-98BF-84828C879EA2}" type="datetimeFigureOut">
              <a:rPr lang="en-US" smtClean="0"/>
              <a:t>10/21/16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6231A8-CCC3-DE4A-9D61-09C0BA601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124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231A8-CCC3-DE4A-9D61-09C0BA6012B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89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231A8-CCC3-DE4A-9D61-09C0BA6012B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085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Make an</a:t>
            </a:r>
            <a:r>
              <a:rPr lang="en-US" baseline="0" dirty="0" smtClean="0"/>
              <a:t> example on the board of UAT with OAT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231A8-CCC3-DE4A-9D61-09C0BA6012B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75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384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481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622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987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65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257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450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868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10/20/16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213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534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23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570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1" r:id="rId1"/>
    <p:sldLayoutId id="2147483982" r:id="rId2"/>
    <p:sldLayoutId id="2147483983" r:id="rId3"/>
    <p:sldLayoutId id="2147483984" r:id="rId4"/>
    <p:sldLayoutId id="2147483985" r:id="rId5"/>
    <p:sldLayoutId id="2147483986" r:id="rId6"/>
    <p:sldLayoutId id="2147483987" r:id="rId7"/>
    <p:sldLayoutId id="2147483988" r:id="rId8"/>
    <p:sldLayoutId id="2147483989" r:id="rId9"/>
    <p:sldLayoutId id="2147483990" r:id="rId10"/>
    <p:sldLayoutId id="21474839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6.tiff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Acceptance Testing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Leonardo Machado &amp; Renato Ayres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789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How to define an Acceptance Test?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When a User adds 5 to 5 the calculator must return 10.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Given that a Renault Clio’s initial value is 12000€ and when it is resold its value must decrease in at least 60%, the highest value it can be bought after being used is 4800€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39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6450" y="4351618"/>
            <a:ext cx="4991100" cy="1625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37" y="2815426"/>
            <a:ext cx="5291328" cy="153619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9576" y="769821"/>
            <a:ext cx="5141587" cy="138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888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69444"/>
            <a:ext cx="4580965" cy="3222204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89433"/>
            <a:ext cx="5291328" cy="15361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flipH="1">
            <a:off x="6454587" y="2469444"/>
            <a:ext cx="481404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000" dirty="0" smtClean="0"/>
              <a:t>Wiki created in a Java server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sz="2000" b="1" dirty="0"/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000" b="1" dirty="0" smtClean="0"/>
              <a:t>Pros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Easy setup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Can work with Excel Spreadsheets</a:t>
            </a:r>
            <a:endParaRPr lang="en-US" sz="2000" dirty="0">
              <a:solidFill>
                <a:schemeClr val="bg2">
                  <a:lumMod val="50000"/>
                </a:schemeClr>
              </a:solidFill>
            </a:endParaRP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sz="2000" dirty="0" smtClean="0"/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000" b="1" dirty="0" smtClean="0"/>
              <a:t>Cons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No natural language support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”Messy” fixture code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Big learning curve</a:t>
            </a:r>
          </a:p>
        </p:txBody>
      </p:sp>
    </p:spTree>
    <p:extLst>
      <p:ext uri="{BB962C8B-B14F-4D97-AF65-F5344CB8AC3E}">
        <p14:creationId xmlns:p14="http://schemas.microsoft.com/office/powerpoint/2010/main" val="128483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052483"/>
            <a:ext cx="4991100" cy="2017057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0025"/>
            <a:ext cx="4991100" cy="1625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flipH="1">
            <a:off x="6454587" y="2469444"/>
            <a:ext cx="481404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000" b="1" dirty="0" smtClean="0"/>
              <a:t>Pros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Natural language support</a:t>
            </a:r>
          </a:p>
          <a:p>
            <a:pPr marL="285750" lvl="0" indent="-285750" defTabSz="914400">
              <a:buFont typeface="Arial" charset="0"/>
              <a:buChar char="•"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Instrumentation is directly on the Java code via annotations</a:t>
            </a:r>
            <a:endParaRPr lang="en-US" sz="2000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000" b="1" dirty="0" smtClean="0"/>
              <a:t>Cons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Complex due to Ruby/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</a:rPr>
              <a:t>JRuby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/Java chain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Only runnable with Ant or Maven</a:t>
            </a:r>
          </a:p>
        </p:txBody>
      </p:sp>
    </p:spTree>
    <p:extLst>
      <p:ext uri="{BB962C8B-B14F-4D97-AF65-F5344CB8AC3E}">
        <p14:creationId xmlns:p14="http://schemas.microsoft.com/office/powerpoint/2010/main" val="1204876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14326"/>
            <a:ext cx="5141587" cy="138314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flipH="1">
            <a:off x="6454587" y="2469444"/>
            <a:ext cx="481404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000" b="1" dirty="0" smtClean="0"/>
              <a:t>Pros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Natural language support</a:t>
            </a:r>
          </a:p>
          <a:p>
            <a:pPr marL="285750" lvl="0" indent="-285750" defTabSz="914400">
              <a:buFont typeface="Arial" charset="0"/>
              <a:buChar char="•"/>
            </a:pP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</a:rPr>
              <a:t>JUnit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 Support</a:t>
            </a:r>
          </a:p>
          <a:p>
            <a:pPr marL="285750" lvl="0" indent="-285750" defTabSz="914400">
              <a:buFont typeface="Arial" charset="0"/>
              <a:buChar char="•"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Easy setup</a:t>
            </a:r>
          </a:p>
          <a:p>
            <a:pPr marL="285750" lvl="0" indent="-285750" defTabSz="914400">
              <a:buFont typeface="Arial" charset="0"/>
              <a:buChar char="•"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Can be written in Markdown or HTML and Java or C#</a:t>
            </a:r>
          </a:p>
          <a:p>
            <a:pPr marL="285750" lvl="0" indent="-285750" defTabSz="914400">
              <a:buFont typeface="Arial" charset="0"/>
              <a:buChar char="•"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Java is Pure Java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000" b="1" dirty="0" smtClean="0"/>
              <a:t>Cons</a:t>
            </a:r>
          </a:p>
          <a:p>
            <a:pPr marL="342900" indent="-342900" defTabSz="914400">
              <a:buFont typeface="Arial" charset="0"/>
              <a:buChar char="•"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Usually the programmer needs to change the specification to instrument it</a:t>
            </a:r>
            <a:endParaRPr lang="en-US" sz="2000" b="1" dirty="0" smtClean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177" y="3711593"/>
            <a:ext cx="5389610" cy="342900"/>
          </a:xfrm>
        </p:spPr>
      </p:pic>
    </p:spTree>
    <p:extLst>
      <p:ext uri="{BB962C8B-B14F-4D97-AF65-F5344CB8AC3E}">
        <p14:creationId xmlns:p14="http://schemas.microsoft.com/office/powerpoint/2010/main" val="1730221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842" y="733651"/>
            <a:ext cx="2665330" cy="7733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8498" y="623804"/>
            <a:ext cx="2711823" cy="8832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1647" y="665306"/>
            <a:ext cx="3129011" cy="8417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976" y="1843220"/>
            <a:ext cx="3759200" cy="31589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4292" y="1843220"/>
            <a:ext cx="3608144" cy="424829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2436" y="1843221"/>
            <a:ext cx="4459576" cy="202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779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2412" y="2635623"/>
            <a:ext cx="4652414" cy="125155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571485" y="1748119"/>
            <a:ext cx="21559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Easy setup</a:t>
            </a:r>
            <a:endParaRPr lang="en-US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4951179" y="900890"/>
            <a:ext cx="3188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>
                <a:solidFill>
                  <a:schemeClr val="bg2">
                    <a:lumMod val="50000"/>
                  </a:schemeClr>
                </a:solidFill>
              </a:rPr>
              <a:t>IntelliJ</a:t>
            </a:r>
            <a:r>
              <a:rPr lang="en-US" sz="3200" dirty="0" smtClean="0">
                <a:solidFill>
                  <a:schemeClr val="bg2">
                    <a:lumMod val="50000"/>
                  </a:schemeClr>
                </a:solidFill>
              </a:rPr>
              <a:t> Integration</a:t>
            </a:r>
            <a:endParaRPr lang="en-US" sz="3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84662" y="2013773"/>
            <a:ext cx="28640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2">
                    <a:lumMod val="75000"/>
                  </a:schemeClr>
                </a:solidFill>
              </a:rPr>
              <a:t>Eclipse Integration</a:t>
            </a:r>
            <a:endParaRPr lang="en-US" sz="2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16626" y="5383307"/>
            <a:ext cx="3327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2">
                    <a:lumMod val="50000"/>
                  </a:schemeClr>
                </a:solidFill>
              </a:rPr>
              <a:t>Jenkins Integration</a:t>
            </a:r>
            <a:endParaRPr lang="en-US" sz="3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90452" y="4085126"/>
            <a:ext cx="27899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2">
                    <a:lumMod val="75000"/>
                  </a:schemeClr>
                </a:solidFill>
              </a:rPr>
              <a:t>Spring Integration</a:t>
            </a:r>
            <a:endParaRPr lang="en-US" sz="2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854706" y="4595872"/>
            <a:ext cx="50599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Natural Language Support</a:t>
            </a:r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7936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is it?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2108497"/>
            <a:ext cx="105156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Acceptance Testing is a testing technique whose purpose is to determine whether or not a system meets the requirement </a:t>
            </a:r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specifications</a:t>
            </a:r>
          </a:p>
        </p:txBody>
      </p:sp>
    </p:spTree>
    <p:extLst>
      <p:ext uri="{BB962C8B-B14F-4D97-AF65-F5344CB8AC3E}">
        <p14:creationId xmlns:p14="http://schemas.microsoft.com/office/powerpoint/2010/main" val="1922990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entagon 5"/>
          <p:cNvSpPr/>
          <p:nvPr/>
        </p:nvSpPr>
        <p:spPr>
          <a:xfrm>
            <a:off x="838200" y="5230906"/>
            <a:ext cx="10515600" cy="551329"/>
          </a:xfrm>
          <a:prstGeom prst="homePlate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55000">
                <a:schemeClr val="accent4">
                  <a:lumMod val="60000"/>
                  <a:lumOff val="40000"/>
                </a:schemeClr>
              </a:gs>
              <a:gs pos="100000">
                <a:schemeClr val="accent2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45460"/>
            <a:ext cx="10515600" cy="5136775"/>
          </a:xfrm>
        </p:spPr>
        <p:txBody>
          <a:bodyPr anchor="t">
            <a:normAutofit fontScale="92500" lnSpcReduction="1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b="1" dirty="0" smtClean="0"/>
              <a:t>1. Contract </a:t>
            </a:r>
            <a:r>
              <a:rPr lang="en-US" b="1" dirty="0"/>
              <a:t>Acceptance Testing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b="1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b="1" dirty="0" smtClean="0"/>
              <a:t>2. Regulation </a:t>
            </a:r>
            <a:r>
              <a:rPr lang="en-US" b="1" dirty="0"/>
              <a:t>Acceptance Testing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3. Alpha Testing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4. Beta Testing (User Acceptance Testing)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5. Operational Acceptance Testing (OAT)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1.   2.                                                 3.                                        4.                    5.</a:t>
            </a:r>
          </a:p>
        </p:txBody>
      </p:sp>
    </p:spTree>
    <p:extLst>
      <p:ext uri="{BB962C8B-B14F-4D97-AF65-F5344CB8AC3E}">
        <p14:creationId xmlns:p14="http://schemas.microsoft.com/office/powerpoint/2010/main" val="1030367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Contract Acceptance Testing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63466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Tests if the criteria and specifications of the work developed are compliant with the agreement on the contract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906" y="3469341"/>
            <a:ext cx="4331063" cy="2111900"/>
          </a:xfrm>
          <a:prstGeom prst="rect">
            <a:avLst/>
          </a:prstGeom>
        </p:spPr>
      </p:pic>
      <p:sp>
        <p:nvSpPr>
          <p:cNvPr id="6" name="Folded Corner 5"/>
          <p:cNvSpPr/>
          <p:nvPr/>
        </p:nvSpPr>
        <p:spPr>
          <a:xfrm rot="10800000">
            <a:off x="7126939" y="3095172"/>
            <a:ext cx="1976718" cy="2860237"/>
          </a:xfrm>
          <a:prstGeom prst="foldedCorner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b" anchorCtr="0"/>
          <a:lstStyle/>
          <a:p>
            <a:pPr algn="r"/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Weflkjnawlkmsvlaer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awelkçjdnre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dçlkfjtslkm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serçli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dft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seoriujg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segnxdofijk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gseroigdlfkng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slrekng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serligkdxfmng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soiergn.ldxmfn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glçseirng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esçrng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klçejrhg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.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kelrq.ng,dmn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gaopwie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nqpoaiwn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fça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&lt;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lsznef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l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kjsndflçakjnw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eojrfn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sdz,fmng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çoaeijnr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tlgjzsdnm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oaçwin4l f çaolw4eenrfçlksd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façwoeirijas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dlçfa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wçer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 çalw4jker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çalswkeqr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açweoirj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aswçeoirjapwçoiejrlçaksdmn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fçoawije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fçlsamdjfçalwijmdjf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açornvçlaiwerqg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asdf-vlkaweçrol1ij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sçdfkjawçoiejfçalsidjf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açowilejrfçlszdmnf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çawliejrf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çsldnfmçawliejr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smdnfçalwiejky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çakswdçnf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çowrkjgmdzfbg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akwsubf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z,ds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fkjawhber</a:t>
            </a:r>
            <a:r>
              <a:rPr lang="en-US" sz="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f</a:t>
            </a:r>
            <a:endParaRPr lang="en-US" sz="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8606118" y="5413153"/>
            <a:ext cx="349623" cy="336176"/>
          </a:xfrm>
          <a:prstGeom prst="ellipse">
            <a:avLst/>
          </a:prstGeom>
          <a:solidFill>
            <a:srgbClr val="C00000"/>
          </a:solidFill>
          <a:ln>
            <a:solidFill>
              <a:srgbClr val="941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1639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Regulation Acceptance Testing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4810"/>
          </a:xfr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Tests if the criteria and specifications of the work developed are compliant with governmental or legal regulations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435" y="2945372"/>
            <a:ext cx="3523129" cy="3523129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46996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Explosion 1 36"/>
          <p:cNvSpPr/>
          <p:nvPr/>
        </p:nvSpPr>
        <p:spPr>
          <a:xfrm>
            <a:off x="7417172" y="2523651"/>
            <a:ext cx="4136096" cy="2627931"/>
          </a:xfrm>
          <a:prstGeom prst="irregularSeal1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/>
          <p:cNvSpPr/>
          <p:nvPr/>
        </p:nvSpPr>
        <p:spPr>
          <a:xfrm>
            <a:off x="257732" y="1700494"/>
            <a:ext cx="5378824" cy="4487815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riangle 4"/>
          <p:cNvSpPr/>
          <p:nvPr/>
        </p:nvSpPr>
        <p:spPr>
          <a:xfrm>
            <a:off x="2119031" y="2657592"/>
            <a:ext cx="618565" cy="231683"/>
          </a:xfrm>
          <a:prstGeom prst="triangl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Alpha 				</a:t>
            </a:r>
            <a:r>
              <a:rPr lang="en-US" b="1" dirty="0"/>
              <a:t>	</a:t>
            </a:r>
            <a:r>
              <a:rPr lang="en-US" b="1" dirty="0" smtClean="0"/>
              <a:t>	Beta (UAT)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2038348" y="2127974"/>
            <a:ext cx="779929" cy="64545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078689" y="2164953"/>
            <a:ext cx="699246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App</a:t>
            </a:r>
            <a:endParaRPr lang="en-US" sz="1200" dirty="0"/>
          </a:p>
        </p:txBody>
      </p:sp>
      <p:sp>
        <p:nvSpPr>
          <p:cNvPr id="10" name="Triangle 9"/>
          <p:cNvSpPr/>
          <p:nvPr/>
        </p:nvSpPr>
        <p:spPr>
          <a:xfrm>
            <a:off x="3188070" y="2657592"/>
            <a:ext cx="618565" cy="231683"/>
          </a:xfrm>
          <a:prstGeom prst="triangl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107387" y="2127974"/>
            <a:ext cx="779929" cy="64545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147728" y="2164953"/>
            <a:ext cx="699246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App</a:t>
            </a:r>
            <a:endParaRPr lang="en-US" sz="1200" dirty="0"/>
          </a:p>
        </p:txBody>
      </p:sp>
      <p:sp>
        <p:nvSpPr>
          <p:cNvPr id="13" name="Triangle 12"/>
          <p:cNvSpPr/>
          <p:nvPr/>
        </p:nvSpPr>
        <p:spPr>
          <a:xfrm>
            <a:off x="2119031" y="4020135"/>
            <a:ext cx="618565" cy="231683"/>
          </a:xfrm>
          <a:prstGeom prst="triangl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038348" y="3490517"/>
            <a:ext cx="779929" cy="64545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078689" y="3527496"/>
            <a:ext cx="699246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App</a:t>
            </a:r>
            <a:endParaRPr lang="en-US" sz="1200" dirty="0"/>
          </a:p>
        </p:txBody>
      </p:sp>
      <p:sp>
        <p:nvSpPr>
          <p:cNvPr id="16" name="Triangle 15"/>
          <p:cNvSpPr/>
          <p:nvPr/>
        </p:nvSpPr>
        <p:spPr>
          <a:xfrm>
            <a:off x="3188070" y="4020135"/>
            <a:ext cx="618565" cy="231683"/>
          </a:xfrm>
          <a:prstGeom prst="triangl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3107387" y="3490517"/>
            <a:ext cx="779929" cy="64545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3147728" y="3527496"/>
            <a:ext cx="699246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App</a:t>
            </a:r>
            <a:endParaRPr lang="en-US" sz="1200" dirty="0"/>
          </a:p>
        </p:txBody>
      </p:sp>
      <p:sp>
        <p:nvSpPr>
          <p:cNvPr id="19" name="Triangle 18"/>
          <p:cNvSpPr/>
          <p:nvPr/>
        </p:nvSpPr>
        <p:spPr>
          <a:xfrm>
            <a:off x="2119031" y="5414593"/>
            <a:ext cx="618565" cy="231683"/>
          </a:xfrm>
          <a:prstGeom prst="triangl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2038348" y="4884975"/>
            <a:ext cx="779929" cy="64545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2078689" y="4921954"/>
            <a:ext cx="699246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App</a:t>
            </a:r>
            <a:endParaRPr lang="en-US" sz="1200" dirty="0"/>
          </a:p>
        </p:txBody>
      </p:sp>
      <p:sp>
        <p:nvSpPr>
          <p:cNvPr id="22" name="Triangle 21"/>
          <p:cNvSpPr/>
          <p:nvPr/>
        </p:nvSpPr>
        <p:spPr>
          <a:xfrm>
            <a:off x="3188070" y="5414593"/>
            <a:ext cx="618565" cy="231683"/>
          </a:xfrm>
          <a:prstGeom prst="triangl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3107387" y="4884975"/>
            <a:ext cx="779929" cy="64545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3147728" y="4921954"/>
            <a:ext cx="699246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App</a:t>
            </a:r>
            <a:endParaRPr lang="en-US" sz="1200" dirty="0"/>
          </a:p>
        </p:txBody>
      </p:sp>
      <p:sp>
        <p:nvSpPr>
          <p:cNvPr id="26" name="Smiley Face 25"/>
          <p:cNvSpPr/>
          <p:nvPr/>
        </p:nvSpPr>
        <p:spPr>
          <a:xfrm>
            <a:off x="1058946" y="2170417"/>
            <a:ext cx="690292" cy="603016"/>
          </a:xfrm>
          <a:prstGeom prst="smileyFac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Smiley Face 26"/>
          <p:cNvSpPr/>
          <p:nvPr/>
        </p:nvSpPr>
        <p:spPr>
          <a:xfrm>
            <a:off x="4151762" y="3532960"/>
            <a:ext cx="690292" cy="603016"/>
          </a:xfrm>
          <a:prstGeom prst="smileyFac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Smiley Face 27"/>
          <p:cNvSpPr/>
          <p:nvPr/>
        </p:nvSpPr>
        <p:spPr>
          <a:xfrm>
            <a:off x="1041011" y="3511737"/>
            <a:ext cx="690292" cy="603016"/>
          </a:xfrm>
          <a:prstGeom prst="smileyFac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Smiley Face 28"/>
          <p:cNvSpPr/>
          <p:nvPr/>
        </p:nvSpPr>
        <p:spPr>
          <a:xfrm>
            <a:off x="4111420" y="2149195"/>
            <a:ext cx="690292" cy="603016"/>
          </a:xfrm>
          <a:prstGeom prst="smileyFac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Smiley Face 29"/>
          <p:cNvSpPr/>
          <p:nvPr/>
        </p:nvSpPr>
        <p:spPr>
          <a:xfrm>
            <a:off x="1058946" y="4906196"/>
            <a:ext cx="690292" cy="603016"/>
          </a:xfrm>
          <a:prstGeom prst="smileyFac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Smiley Face 30"/>
          <p:cNvSpPr/>
          <p:nvPr/>
        </p:nvSpPr>
        <p:spPr>
          <a:xfrm>
            <a:off x="4111420" y="4906196"/>
            <a:ext cx="690292" cy="603016"/>
          </a:xfrm>
          <a:prstGeom prst="smileyFac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Striped Right Arrow 31"/>
          <p:cNvSpPr/>
          <p:nvPr/>
        </p:nvSpPr>
        <p:spPr>
          <a:xfrm>
            <a:off x="5257800" y="3242914"/>
            <a:ext cx="2240055" cy="1167722"/>
          </a:xfrm>
          <a:prstGeom prst="stripedRightArrow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Builds up to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8076079" y="2889275"/>
            <a:ext cx="2975161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PT" sz="5400" b="1" cap="none" spc="0" dirty="0" smtClean="0">
                <a:ln w="13462">
                  <a:solidFill>
                    <a:srgbClr val="FFFF00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  <a:latin typeface="Arial Black" charset="0"/>
                <a:ea typeface="Arial Black" charset="0"/>
                <a:cs typeface="Arial Black" charset="0"/>
              </a:rPr>
              <a:t>REAL</a:t>
            </a:r>
          </a:p>
          <a:p>
            <a:pPr algn="ctr"/>
            <a:r>
              <a:rPr lang="pt-PT" sz="5400" b="1" dirty="0" smtClean="0">
                <a:ln w="13462">
                  <a:solidFill>
                    <a:srgbClr val="FFFF00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4">
                      <a:lumMod val="75000"/>
                    </a:schemeClr>
                  </a:outerShdw>
                </a:effectLst>
                <a:latin typeface="Arial Black" charset="0"/>
                <a:ea typeface="Arial Black" charset="0"/>
                <a:cs typeface="Arial Black" charset="0"/>
              </a:rPr>
              <a:t>WORLD</a:t>
            </a:r>
            <a:endParaRPr lang="pt-PT" sz="5400" b="1" cap="none" spc="0" dirty="0">
              <a:ln w="13462">
                <a:solidFill>
                  <a:srgbClr val="FFFF00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4">
                    <a:lumMod val="75000"/>
                  </a:schemeClr>
                </a:outerShdw>
              </a:effectLst>
              <a:latin typeface="Arial Black" charset="0"/>
              <a:ea typeface="Arial Black" charset="0"/>
              <a:cs typeface="Arial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948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25" grpId="0" animBg="1"/>
      <p:bldP spid="5" grpId="0" animBg="1"/>
      <p:bldP spid="4" grpId="0" animBg="1"/>
      <p:bldP spid="6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92019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Alpha 			</a:t>
            </a:r>
            <a:r>
              <a:rPr lang="en-US" b="1" dirty="0"/>
              <a:t>	</a:t>
            </a:r>
            <a:r>
              <a:rPr lang="en-US" b="1" dirty="0" smtClean="0"/>
              <a:t>		Beta (UAT)</a:t>
            </a:r>
            <a:endParaRPr lang="en-US" b="1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9228895"/>
              </p:ext>
            </p:extLst>
          </p:nvPr>
        </p:nvGraphicFramePr>
        <p:xfrm>
          <a:off x="850153" y="2036671"/>
          <a:ext cx="10491693" cy="3705225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3497231"/>
                <a:gridCol w="3497231"/>
                <a:gridCol w="3497231"/>
              </a:tblGrid>
              <a:tr h="741045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/>
                        <a:t>Improve quality</a:t>
                      </a:r>
                      <a:endParaRPr lang="en-US" sz="20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Why?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/>
                        <a:t>Improve</a:t>
                      </a:r>
                      <a:r>
                        <a:rPr lang="en-US" sz="2000" b="0" baseline="0" dirty="0" smtClean="0"/>
                        <a:t> quality, integrate customer input </a:t>
                      </a:r>
                      <a:endParaRPr lang="en-US" sz="2000" b="0" dirty="0"/>
                    </a:p>
                  </a:txBody>
                  <a:tcPr anchor="ctr"/>
                </a:tc>
              </a:tr>
              <a:tr h="74104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When the product is a near fully-usable state</a:t>
                      </a:r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When?</a:t>
                      </a:r>
                      <a:endParaRPr lang="en-US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Prior to launch</a:t>
                      </a:r>
                      <a:endParaRPr lang="en-US" sz="2000" dirty="0"/>
                    </a:p>
                  </a:txBody>
                  <a:tcPr anchor="ctr"/>
                </a:tc>
              </a:tr>
              <a:tr h="74104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3-5x the beta duration</a:t>
                      </a:r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How long?</a:t>
                      </a:r>
                      <a:endParaRPr lang="en-US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Few weeks</a:t>
                      </a:r>
                      <a:endParaRPr lang="en-US" sz="2000" dirty="0"/>
                    </a:p>
                  </a:txBody>
                  <a:tcPr anchor="ctr"/>
                </a:tc>
              </a:tr>
              <a:tr h="74104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Test engineers, employees or close friends and family</a:t>
                      </a:r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Who?</a:t>
                      </a:r>
                      <a:endParaRPr lang="en-US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Real</a:t>
                      </a:r>
                      <a:r>
                        <a:rPr lang="en-US" sz="2000" baseline="0" dirty="0" smtClean="0"/>
                        <a:t> potential costumers</a:t>
                      </a:r>
                      <a:endParaRPr lang="en-US" sz="2000" dirty="0"/>
                    </a:p>
                  </a:txBody>
                  <a:tcPr anchor="ctr"/>
                </a:tc>
              </a:tr>
              <a:tr h="74104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Beta Test</a:t>
                      </a:r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Next?</a:t>
                      </a:r>
                      <a:endParaRPr lang="en-US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Release</a:t>
                      </a:r>
                      <a:endParaRPr lang="en-US" sz="2000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2685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Operational Acceptance Testing (OAT)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4810"/>
          </a:xfr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Tests the security of the work developed, its maintenance processes and backup plans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Process 4"/>
          <p:cNvSpPr/>
          <p:nvPr/>
        </p:nvSpPr>
        <p:spPr>
          <a:xfrm>
            <a:off x="4437528" y="4410635"/>
            <a:ext cx="1290918" cy="1143000"/>
          </a:xfrm>
          <a:prstGeom prst="flowChartProcess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Block Arc 5"/>
          <p:cNvSpPr/>
          <p:nvPr/>
        </p:nvSpPr>
        <p:spPr>
          <a:xfrm>
            <a:off x="4558552" y="3627344"/>
            <a:ext cx="1048871" cy="1566582"/>
          </a:xfrm>
          <a:prstGeom prst="blockArc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982134" y="4693022"/>
            <a:ext cx="215153" cy="215152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riangle 7"/>
          <p:cNvSpPr/>
          <p:nvPr/>
        </p:nvSpPr>
        <p:spPr>
          <a:xfrm>
            <a:off x="4982134" y="4731683"/>
            <a:ext cx="228601" cy="500903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0217" y="3220571"/>
            <a:ext cx="2386851" cy="238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544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Behavioral Driven Development (BDD)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“BDD is a second-generation, outside-in, pull-based, multiple-stakeholder, multiple-scale, high-automation, agile methodology. It describes a cycle of interactions with well-defined outputs, resulting in the delivery of working, tested software that matters.”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								- Dan North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744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671</TotalTime>
  <Words>465</Words>
  <Application>Microsoft Macintosh PowerPoint</Application>
  <PresentationFormat>Widescreen</PresentationFormat>
  <Paragraphs>92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 Black</vt:lpstr>
      <vt:lpstr>Calibri</vt:lpstr>
      <vt:lpstr>Calibri Light</vt:lpstr>
      <vt:lpstr>Arial</vt:lpstr>
      <vt:lpstr>Office Theme</vt:lpstr>
      <vt:lpstr>Acceptance Testing</vt:lpstr>
      <vt:lpstr>What is it?</vt:lpstr>
      <vt:lpstr>PowerPoint Presentation</vt:lpstr>
      <vt:lpstr>Contract Acceptance Testing</vt:lpstr>
      <vt:lpstr>Regulation Acceptance Testing</vt:lpstr>
      <vt:lpstr>Alpha       Beta (UAT)</vt:lpstr>
      <vt:lpstr>Alpha       Beta (UAT)</vt:lpstr>
      <vt:lpstr>Operational Acceptance Testing (OAT)</vt:lpstr>
      <vt:lpstr>Behavioral Driven Development (BDD)</vt:lpstr>
      <vt:lpstr>How to define an Acceptance Test?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Acceptance Testing</dc:title>
  <dc:creator>Leonardo Machado (1120531)</dc:creator>
  <cp:lastModifiedBy>Leonardo Machado (1120531)</cp:lastModifiedBy>
  <cp:revision>26</cp:revision>
  <dcterms:created xsi:type="dcterms:W3CDTF">2016-10-20T13:26:48Z</dcterms:created>
  <dcterms:modified xsi:type="dcterms:W3CDTF">2016-10-21T00:38:23Z</dcterms:modified>
</cp:coreProperties>
</file>

<file path=docProps/thumbnail.jpeg>
</file>